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29" r:id="rId25"/>
    <p:sldId id="518" r:id="rId26"/>
    <p:sldId id="350" r:id="rId27"/>
    <p:sldId id="360" r:id="rId28"/>
    <p:sldId id="370" r:id="rId29"/>
    <p:sldId id="372" r:id="rId30"/>
    <p:sldId id="422" r:id="rId31"/>
    <p:sldId id="484" r:id="rId32"/>
    <p:sldId id="493" r:id="rId33"/>
    <p:sldId id="423" r:id="rId34"/>
    <p:sldId id="348" r:id="rId35"/>
    <p:sldId id="373" r:id="rId36"/>
    <p:sldId id="362" r:id="rId37"/>
    <p:sldId id="528" r:id="rId38"/>
    <p:sldId id="364" r:id="rId39"/>
    <p:sldId id="516" r:id="rId40"/>
    <p:sldId id="523" r:id="rId41"/>
    <p:sldId id="524" r:id="rId42"/>
    <p:sldId id="520" r:id="rId43"/>
    <p:sldId id="522" r:id="rId44"/>
    <p:sldId id="358" r:id="rId45"/>
    <p:sldId id="365" r:id="rId46"/>
    <p:sldId id="51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1" autoAdjust="0"/>
    <p:restoredTop sz="86391" autoAdjust="0"/>
  </p:normalViewPr>
  <p:slideViewPr>
    <p:cSldViewPr>
      <p:cViewPr varScale="1">
        <p:scale>
          <a:sx n="127" d="100"/>
          <a:sy n="127" d="100"/>
        </p:scale>
        <p:origin x="1864" y="192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5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26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27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28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29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36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7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38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85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7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44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45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8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2020-2024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52480" imgH="914400" progId="Equation.3">
                      <p:embed/>
                    </p:oleObj>
                  </mc:Choice>
                  <mc:Fallback>
                    <p:oleObj name="Equation" r:id="rId3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93760" imgH="927000" progId="Equation.3">
                    <p:embed/>
                  </p:oleObj>
                </mc:Choice>
                <mc:Fallback>
                  <p:oleObj name="Equation" r:id="rId5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64E2-BDA1-CA45-2759-22DC699C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692696"/>
            <a:ext cx="8042276" cy="751836"/>
          </a:xfrm>
        </p:spPr>
        <p:txBody>
          <a:bodyPr/>
          <a:lstStyle/>
          <a:p>
            <a:r>
              <a:rPr lang="en-NL" sz="2000" dirty="0"/>
              <a:t>Daily evaporation can often be seen in the time series of shallow piezometers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474F2C9A-8D01-CDAA-E6B9-2D5F730E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839443" y="832193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936104"/>
          </a:xfrm>
        </p:spPr>
        <p:txBody>
          <a:bodyPr/>
          <a:lstStyle/>
          <a:p>
            <a:r>
              <a:rPr lang="en-US" sz="2800" dirty="0"/>
              <a:t>First-ever registration of barometer effect. Notice that the atmospheric axis has been reversed!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E6CB3A-1DBF-E9CD-2232-79D519A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0000"/>
          </a:blip>
          <a:srcRect r="5202" b="2844"/>
          <a:stretch>
            <a:fillRect/>
          </a:stretch>
        </p:blipFill>
        <p:spPr bwMode="auto">
          <a:xfrm>
            <a:off x="839443" y="818722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441104"/>
          </a:xfrm>
        </p:spPr>
        <p:txBody>
          <a:bodyPr/>
          <a:lstStyle/>
          <a:p>
            <a:r>
              <a:rPr lang="en-NL" sz="2000" dirty="0"/>
              <a:t>Barometer pressure during one year at Leiduin (Zandvoort)</a:t>
            </a:r>
          </a:p>
        </p:txBody>
      </p:sp>
      <p:pic>
        <p:nvPicPr>
          <p:cNvPr id="4" name="Picture 3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F2EE5007-E39B-7B65-6929-B13BF2FE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020"/>
            <a:ext cx="9216516" cy="61443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DADB301-7E32-0FA9-8677-2B200453944C}"/>
              </a:ext>
            </a:extLst>
          </p:cNvPr>
          <p:cNvSpPr/>
          <p:nvPr/>
        </p:nvSpPr>
        <p:spPr>
          <a:xfrm>
            <a:off x="118356" y="499514"/>
            <a:ext cx="1850504" cy="612648"/>
          </a:xfrm>
          <a:prstGeom prst="wedgeRoundRectCallout">
            <a:avLst>
              <a:gd name="adj1" fmla="val -20251"/>
              <a:gd name="adj2" fmla="val 403149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2 std ≈ 0.4 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C09CE-7AFF-251F-EC55-DCB9F5CF21E0}"/>
              </a:ext>
            </a:extLst>
          </p:cNvPr>
          <p:cNvCxnSpPr>
            <a:cxnSpLocks/>
          </p:cNvCxnSpPr>
          <p:nvPr/>
        </p:nvCxnSpPr>
        <p:spPr>
          <a:xfrm>
            <a:off x="1043608" y="256490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EB4C6-DCB2-DCC7-03BA-E80F300A78B5}"/>
              </a:ext>
            </a:extLst>
          </p:cNvPr>
          <p:cNvCxnSpPr>
            <a:cxnSpLocks/>
          </p:cNvCxnSpPr>
          <p:nvPr/>
        </p:nvCxnSpPr>
        <p:spPr>
          <a:xfrm>
            <a:off x="971600" y="400506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A2D99-5C90-3F8E-BF38-260C0D0EE659}"/>
              </a:ext>
            </a:extLst>
          </p:cNvPr>
          <p:cNvCxnSpPr>
            <a:cxnSpLocks/>
          </p:cNvCxnSpPr>
          <p:nvPr/>
        </p:nvCxnSpPr>
        <p:spPr>
          <a:xfrm>
            <a:off x="8532440" y="256490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47FFAB-1C5C-1A51-EAE0-23267C6AB62A}"/>
              </a:ext>
            </a:extLst>
          </p:cNvPr>
          <p:cNvCxnSpPr>
            <a:cxnSpLocks/>
          </p:cNvCxnSpPr>
          <p:nvPr/>
        </p:nvCxnSpPr>
        <p:spPr>
          <a:xfrm>
            <a:off x="971600" y="3284984"/>
            <a:ext cx="7632848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13C9ED-4FC3-03D3-FF2C-4404A3E2A90D}"/>
              </a:ext>
            </a:extLst>
          </p:cNvPr>
          <p:cNvCxnSpPr>
            <a:cxnSpLocks/>
          </p:cNvCxnSpPr>
          <p:nvPr/>
        </p:nvCxnSpPr>
        <p:spPr>
          <a:xfrm>
            <a:off x="8532440" y="328498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4ED504-11AC-E7C0-E923-2FDB029779F0}"/>
              </a:ext>
            </a:extLst>
          </p:cNvPr>
          <p:cNvSpPr txBox="1"/>
          <p:nvPr/>
        </p:nvSpPr>
        <p:spPr>
          <a:xfrm>
            <a:off x="8128195" y="2740278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1BAC6-7527-C308-ABA2-1F98C7B9F050}"/>
              </a:ext>
            </a:extLst>
          </p:cNvPr>
          <p:cNvSpPr txBox="1"/>
          <p:nvPr/>
        </p:nvSpPr>
        <p:spPr>
          <a:xfrm>
            <a:off x="8128194" y="3430556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6F3DB1D-18D5-F77C-F75E-454EE53F1D03}"/>
              </a:ext>
            </a:extLst>
          </p:cNvPr>
          <p:cNvSpPr/>
          <p:nvPr/>
        </p:nvSpPr>
        <p:spPr>
          <a:xfrm>
            <a:off x="683568" y="2564903"/>
            <a:ext cx="468006" cy="14401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314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CEB0AE-D499-86F4-AAB0-8DED4A24C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8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245F67-71C8-75AA-B806-33ADB3BE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260648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24H717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FFE2D-47D4-23ED-D2A0-601A28CC92F5}"/>
              </a:ext>
            </a:extLst>
          </p:cNvPr>
          <p:cNvSpPr txBox="1"/>
          <p:nvPr/>
        </p:nvSpPr>
        <p:spPr>
          <a:xfrm>
            <a:off x="179512" y="1340768"/>
            <a:ext cx="797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The barometer almost completely masks what’s going on in the groundwater</a:t>
            </a:r>
          </a:p>
          <a:p>
            <a:r>
              <a:rPr lang="en-GB" dirty="0"/>
              <a:t>w</a:t>
            </a:r>
            <a:r>
              <a:rPr lang="en-NL" dirty="0"/>
              <a:t>hich you can conclude from the correlation with the barometer.</a:t>
            </a:r>
          </a:p>
        </p:txBody>
      </p:sp>
    </p:spTree>
    <p:extLst>
      <p:ext uri="{BB962C8B-B14F-4D97-AF65-F5344CB8AC3E}">
        <p14:creationId xmlns:p14="http://schemas.microsoft.com/office/powerpoint/2010/main" val="239124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2997A00B-8AAB-5690-A2EB-127F8CB0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E466ADB-220D-3042-E777-9DA4C710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000" dirty="0"/>
              <a:t>Piezometernest 24H717Amsterdam</a:t>
            </a:r>
            <a:br>
              <a:rPr lang="en-NL" sz="2000" dirty="0"/>
            </a:br>
            <a:r>
              <a:rPr lang="en-NL" sz="2000" dirty="0"/>
              <a:t> Water Supply Dunes</a:t>
            </a:r>
            <a:br>
              <a:rPr lang="en-NL" sz="2000" dirty="0"/>
            </a:br>
            <a:r>
              <a:rPr lang="en-NL" sz="2000" dirty="0"/>
              <a:t>(After subraction of barometer pressure convered to head.</a:t>
            </a:r>
            <a:br>
              <a:rPr lang="en-NL" sz="2000" dirty="0"/>
            </a:br>
            <a:r>
              <a:rPr lang="en-NL" sz="1800" dirty="0"/>
              <a:t>The barometer converted to m is also shown for comparison.)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5FA88-5A2E-9D68-B0F9-23034DA5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700807"/>
            <a:ext cx="1522028" cy="6088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BD8C04-EA3B-EE05-5596-C2002658B11C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7509"/>
              <a:gd name="adj2" fmla="val 7416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D89B9-C85C-5D30-7F07-F77341F6D338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3752"/>
              <a:gd name="adj2" fmla="val 20882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C4653D7-2400-CC55-3DF5-5D3B77A5921A}"/>
              </a:ext>
            </a:extLst>
          </p:cNvPr>
          <p:cNvSpPr/>
          <p:nvPr/>
        </p:nvSpPr>
        <p:spPr>
          <a:xfrm>
            <a:off x="5940152" y="1501888"/>
            <a:ext cx="1872208" cy="947678"/>
          </a:xfrm>
          <a:prstGeom prst="wedgeRoundRectCallout">
            <a:avLst>
              <a:gd name="adj1" fmla="val -56436"/>
              <a:gd name="adj2" fmla="val 365750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3C387-4B1E-B7E6-9421-51E5A796E328}"/>
              </a:ext>
            </a:extLst>
          </p:cNvPr>
          <p:cNvSpPr txBox="1"/>
          <p:nvPr/>
        </p:nvSpPr>
        <p:spPr>
          <a:xfrm>
            <a:off x="180734" y="1358881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Notice that we now have smooth curves showing</a:t>
            </a:r>
          </a:p>
          <a:p>
            <a:r>
              <a:rPr lang="en-GB" dirty="0"/>
              <a:t>w</a:t>
            </a:r>
            <a:r>
              <a:rPr lang="en-NL" dirty="0"/>
              <a:t>hat happens in the suburface not in the air!</a:t>
            </a:r>
          </a:p>
        </p:txBody>
      </p:sp>
    </p:spTree>
    <p:extLst>
      <p:ext uri="{BB962C8B-B14F-4D97-AF65-F5344CB8AC3E}">
        <p14:creationId xmlns:p14="http://schemas.microsoft.com/office/powerpoint/2010/main" val="657814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73252E-5212-36D8-751B-B1955F4E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4" y="1389924"/>
            <a:ext cx="9189515" cy="544563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CFD96C9-BF35-2B13-197C-D876F800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42" y="-27384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24H378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21D59B7-F2CC-BF37-8640-9DCBF3C34E7B}"/>
              </a:ext>
            </a:extLst>
          </p:cNvPr>
          <p:cNvSpPr txBox="1">
            <a:spLocks/>
          </p:cNvSpPr>
          <p:nvPr/>
        </p:nvSpPr>
        <p:spPr>
          <a:xfrm>
            <a:off x="755576" y="1124744"/>
            <a:ext cx="8042276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2000" dirty="0"/>
              <a:t>Notice the strong correlation with the barometer pressure</a:t>
            </a:r>
          </a:p>
        </p:txBody>
      </p:sp>
    </p:spTree>
    <p:extLst>
      <p:ext uri="{BB962C8B-B14F-4D97-AF65-F5344CB8AC3E}">
        <p14:creationId xmlns:p14="http://schemas.microsoft.com/office/powerpoint/2010/main" val="288071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A3CA9F3F-D6F7-D37B-48D4-08AFBAEA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" y="785664"/>
            <a:ext cx="9108504" cy="607233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D863A5C-772E-0BA3-A80B-9FB8DC25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NL" sz="2000" dirty="0"/>
              <a:t>Piezometernest 24H717</a:t>
            </a:r>
            <a:br>
              <a:rPr lang="en-NL" sz="2000" dirty="0"/>
            </a:br>
            <a:r>
              <a:rPr lang="en-NL" sz="2000" dirty="0"/>
              <a:t>After subttraction of barometer.</a:t>
            </a:r>
            <a:endParaRPr lang="en-NL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B29768-A419-B3AD-44EB-8BC8968BA138}"/>
              </a:ext>
            </a:extLst>
          </p:cNvPr>
          <p:cNvSpPr txBox="1">
            <a:spLocks/>
          </p:cNvSpPr>
          <p:nvPr/>
        </p:nvSpPr>
        <p:spPr>
          <a:xfrm>
            <a:off x="683568" y="908720"/>
            <a:ext cx="8042276" cy="41262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1200" dirty="0"/>
              <a:t>Notice the remaining (now inverted and smaller corrolcation) with the barom. </a:t>
            </a:r>
            <a:r>
              <a:rPr lang="en-GB" sz="1200" dirty="0"/>
              <a:t>P</a:t>
            </a:r>
            <a:r>
              <a:rPr lang="en-NL" sz="1200" dirty="0"/>
              <a:t>ress. </a:t>
            </a:r>
            <a:r>
              <a:rPr lang="en-GB" sz="1200" dirty="0"/>
              <a:t>I</a:t>
            </a:r>
            <a:r>
              <a:rPr lang="en-NL" sz="1200" dirty="0"/>
              <a:t>n piezom 3 (mid figure)</a:t>
            </a:r>
          </a:p>
          <a:p>
            <a:pPr fontAlgn="auto">
              <a:spcAft>
                <a:spcPts val="0"/>
              </a:spcAft>
            </a:pPr>
            <a:r>
              <a:rPr lang="en-NL" sz="1200" dirty="0"/>
              <a:t>Also notice that the deeper piezometer does not have a visual correlation with the barometer!</a:t>
            </a:r>
          </a:p>
        </p:txBody>
      </p:sp>
    </p:spTree>
    <p:extLst>
      <p:ext uri="{BB962C8B-B14F-4D97-AF65-F5344CB8AC3E}">
        <p14:creationId xmlns:p14="http://schemas.microsoft.com/office/powerpoint/2010/main" val="3934928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393680"/>
            <a:ext cx="9144000" cy="788051"/>
          </a:xfrm>
        </p:spPr>
        <p:txBody>
          <a:bodyPr/>
          <a:lstStyle/>
          <a:p>
            <a:r>
              <a:rPr lang="en-US" sz="2400" dirty="0"/>
              <a:t>Notice the large difference in amount of water drained from a phreatic and a confined aquifer for the same drawdown</a:t>
            </a:r>
            <a:br>
              <a:rPr lang="en-US" sz="2400" dirty="0"/>
            </a:br>
            <a:r>
              <a:rPr lang="en-US" sz="2400" dirty="0"/>
              <a:t>illustrated in this slide. The difference is about a factor of 100.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4BCF508-AAE2-C0F1-4CB4-E5823806BD20}"/>
              </a:ext>
            </a:extLst>
          </p:cNvPr>
          <p:cNvSpPr/>
          <p:nvPr/>
        </p:nvSpPr>
        <p:spPr>
          <a:xfrm>
            <a:off x="611559" y="2834674"/>
            <a:ext cx="1720849" cy="1098381"/>
          </a:xfrm>
          <a:prstGeom prst="wedgeRoundRectCallout">
            <a:avLst>
              <a:gd name="adj1" fmla="val 76097"/>
              <a:gd name="adj2" fmla="val 22442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200 mm per m drawdown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5D8CAA-A540-4DE3-5E73-7BBD45F1CCC6}"/>
              </a:ext>
            </a:extLst>
          </p:cNvPr>
          <p:cNvSpPr/>
          <p:nvPr/>
        </p:nvSpPr>
        <p:spPr>
          <a:xfrm>
            <a:off x="7512108" y="2747427"/>
            <a:ext cx="1720849" cy="1098381"/>
          </a:xfrm>
          <a:prstGeom prst="wedgeRoundRectCallout">
            <a:avLst>
              <a:gd name="adj1" fmla="val -87400"/>
              <a:gd name="adj2" fmla="val 2601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1 mm per m drawdown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042275" cy="434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  <p:extLst>
      <p:ext uri="{BB962C8B-B14F-4D97-AF65-F5344CB8AC3E}">
        <p14:creationId xmlns:p14="http://schemas.microsoft.com/office/powerpoint/2010/main" val="392193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see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41283</TotalTime>
  <Words>1457</Words>
  <Application>Microsoft Macintosh PowerPoint</Application>
  <PresentationFormat>On-screen Show (4:3)</PresentationFormat>
  <Paragraphs>222</Paragraphs>
  <Slides>46</Slides>
  <Notes>37</Notes>
  <HiddenSlides>2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News Gothic MT</vt:lpstr>
      <vt:lpstr>Symbol</vt:lpstr>
      <vt:lpstr>Times New Roman</vt:lpstr>
      <vt:lpstr>Wingdings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Daily evaporation can often be seen in the time series of shallow piezometers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Barometer pressure during one year at Leiduin (Zandvoort)</vt:lpstr>
      <vt:lpstr>First-ever registered earth tides</vt:lpstr>
      <vt:lpstr>Storage coeffiicient values</vt:lpstr>
      <vt:lpstr>Piezometernest 24H717 + barometer Amsterdam Water Supply Dunes (Registered abs. pressures in mbar)</vt:lpstr>
      <vt:lpstr>Piezometernest 24H717Amsterdam  Water Supply Dunes (After subraction of barometer pressure convered to head. The barometer converted to m is also shown for comparison.)</vt:lpstr>
      <vt:lpstr>Piezometernest 24H378 + barometer Amsterdam Water Supply Dunes (Registered abs. pressures in mbar)</vt:lpstr>
      <vt:lpstr>Piezometernest 24H717 After subttraction of barometer.</vt:lpstr>
      <vt:lpstr>Notice the large difference in amount of water drained from a phreatic and a confined aquifer for the same drawdown illustrated in this slide. The difference is about a factor of 100.</vt:lpstr>
      <vt:lpstr>Key questions</vt:lpstr>
      <vt:lpstr>Further see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193</cp:revision>
  <dcterms:created xsi:type="dcterms:W3CDTF">2003-05-18T20:01:31Z</dcterms:created>
  <dcterms:modified xsi:type="dcterms:W3CDTF">2024-02-14T22:44:44Z</dcterms:modified>
</cp:coreProperties>
</file>